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6858000" cx="12192000"/>
  <p:notesSz cx="6858000" cy="9144000"/>
  <p:embeddedFontLst>
    <p:embeddedFont>
      <p:font typeface="Garamond"/>
      <p:regular r:id="rId53"/>
      <p:bold r:id="rId54"/>
      <p:italic r:id="rId55"/>
      <p:boldItalic r:id="rId56"/>
    </p:embeddedFont>
    <p:embeddedFont>
      <p:font typeface="EB Garamond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EBGaramond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Garamond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Garamond-italic.fntdata"/><Relationship Id="rId10" Type="http://schemas.openxmlformats.org/officeDocument/2006/relationships/slide" Target="slides/slide5.xml"/><Relationship Id="rId54" Type="http://schemas.openxmlformats.org/officeDocument/2006/relationships/font" Target="fonts/Garamond-bold.fntdata"/><Relationship Id="rId13" Type="http://schemas.openxmlformats.org/officeDocument/2006/relationships/slide" Target="slides/slide8.xml"/><Relationship Id="rId57" Type="http://schemas.openxmlformats.org/officeDocument/2006/relationships/font" Target="fonts/EBGaramond-regular.fntdata"/><Relationship Id="rId12" Type="http://schemas.openxmlformats.org/officeDocument/2006/relationships/slide" Target="slides/slide7.xml"/><Relationship Id="rId56" Type="http://schemas.openxmlformats.org/officeDocument/2006/relationships/font" Target="fonts/Garamond-boldItalic.fntdata"/><Relationship Id="rId15" Type="http://schemas.openxmlformats.org/officeDocument/2006/relationships/slide" Target="slides/slide10.xml"/><Relationship Id="rId59" Type="http://schemas.openxmlformats.org/officeDocument/2006/relationships/font" Target="fonts/EBGaramond-italic.fntdata"/><Relationship Id="rId14" Type="http://schemas.openxmlformats.org/officeDocument/2006/relationships/slide" Target="slides/slide9.xml"/><Relationship Id="rId58" Type="http://schemas.openxmlformats.org/officeDocument/2006/relationships/font" Target="fonts/EBGaramon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5" name="Google Shape;31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0" name="Google Shape;34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9" name="Google Shape;34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3" name="Google Shape;363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" name="Google Shape;371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0" name="Google Shape;380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1" name="Google Shape;391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7" name="Google Shape;397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5" name="Google Shape;405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5" name="Google Shape;415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3" name="Google Shape;423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4" name="Google Shape;434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5" name="Google Shape;445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3" name="Google Shape;453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3" name="Google Shape;463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2" name="Google Shape;472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6" name="Google Shape;496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7" name="Google Shape;507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2" name="Google Shape;522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4" name="Google Shape;534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7" name="Google Shape;547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0" name="Google Shape;560;p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7" name="Google Shape;567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5" name="Google Shape;585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2" name="Google Shape;612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9" name="Google Shape;619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8" name="Google Shape;628;p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Assumptions: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Probably not true, specially because we have selected a subset of “active” users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Could be improved if we had information on views.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individuals do not have time to see all images so the number of likes over total observations is small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70.png"/><Relationship Id="rId5" Type="http://schemas.openxmlformats.org/officeDocument/2006/relationships/image" Target="../media/image37.png"/><Relationship Id="rId6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Relationship Id="rId4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tensorflow.org/tutorials/structured_data/imbalanced_data" TargetMode="External"/><Relationship Id="rId4" Type="http://schemas.openxmlformats.org/officeDocument/2006/relationships/hyperlink" Target="https://www.tensorflow.org/tutorials/structured_data/imbalanced_data" TargetMode="External"/><Relationship Id="rId5" Type="http://schemas.openxmlformats.org/officeDocument/2006/relationships/image" Target="../media/image5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52.png"/><Relationship Id="rId6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9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8.png"/><Relationship Id="rId4" Type="http://schemas.openxmlformats.org/officeDocument/2006/relationships/image" Target="../media/image23.png"/><Relationship Id="rId5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Relationship Id="rId6" Type="http://schemas.openxmlformats.org/officeDocument/2006/relationships/image" Target="../media/image61.png"/><Relationship Id="rId7" Type="http://schemas.openxmlformats.org/officeDocument/2006/relationships/image" Target="../media/image6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hyperlink" Target="https://cseweb.ucsd.edu/~jmcauley/datasets.html#behanc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>
            <a:off x="327550" y="4572000"/>
            <a:ext cx="6822600" cy="1964400"/>
          </a:xfrm>
          <a:prstGeom prst="rect">
            <a:avLst/>
          </a:prstGeom>
          <a:solidFill>
            <a:srgbClr val="703E51">
              <a:alpha val="9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 rotWithShape="1">
          <a:blip r:embed="rId3">
            <a:alphaModFix/>
          </a:blip>
          <a:srcRect b="-1" l="6616" r="1018" t="0"/>
          <a:stretch/>
        </p:blipFill>
        <p:spPr>
          <a:xfrm>
            <a:off x="327550" y="321725"/>
            <a:ext cx="6822700" cy="41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/>
          <p:nvPr/>
        </p:nvSpPr>
        <p:spPr>
          <a:xfrm>
            <a:off x="7267150" y="321725"/>
            <a:ext cx="4603200" cy="62145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5"/>
          <p:cNvSpPr txBox="1"/>
          <p:nvPr>
            <p:ph idx="1" type="subTitle"/>
          </p:nvPr>
        </p:nvSpPr>
        <p:spPr>
          <a:xfrm>
            <a:off x="1282112" y="5006952"/>
            <a:ext cx="5149174" cy="1094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2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Timothy Chang</a:t>
            </a:r>
            <a:endParaRPr sz="222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2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Rhys Chua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2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Teresa Morales Gomez-Luengo</a:t>
            </a:r>
            <a:endParaRPr sz="222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 txBox="1"/>
          <p:nvPr>
            <p:ph type="ctrTitle"/>
          </p:nvPr>
        </p:nvSpPr>
        <p:spPr>
          <a:xfrm>
            <a:off x="7267050" y="1147875"/>
            <a:ext cx="4603200" cy="4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US" sz="4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Recommendation System of Images of Art for Users</a:t>
            </a:r>
            <a:endParaRPr sz="48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7224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Data Transformation: (1) Restructure data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4" name="Google Shape;234;p34"/>
          <p:cNvSpPr txBox="1"/>
          <p:nvPr>
            <p:ph idx="1" type="body"/>
          </p:nvPr>
        </p:nvSpPr>
        <p:spPr>
          <a:xfrm>
            <a:off x="980013" y="1181550"/>
            <a:ext cx="52578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35" name="Google Shape;23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625" y="1325700"/>
            <a:ext cx="3863399" cy="25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/>
          <p:nvPr/>
        </p:nvSpPr>
        <p:spPr>
          <a:xfrm>
            <a:off x="0" y="1047415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5650" y="5305901"/>
            <a:ext cx="6741276" cy="14196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34"/>
          <p:cNvCxnSpPr/>
          <p:nvPr/>
        </p:nvCxnSpPr>
        <p:spPr>
          <a:xfrm>
            <a:off x="5280400" y="2341050"/>
            <a:ext cx="6918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9" name="Google Shape;239;p34"/>
          <p:cNvSpPr txBox="1"/>
          <p:nvPr/>
        </p:nvSpPr>
        <p:spPr>
          <a:xfrm>
            <a:off x="6469925" y="1469750"/>
            <a:ext cx="4685400" cy="24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(1º) We create a sparse matrix (0,1 matrix) where rows are the items and columns are the users. Each 1 represents a “like”. When the user did not like the item OR did not see it, the value is a 0. </a:t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		</a:t>
            </a:r>
            <a:r>
              <a:rPr b="1" i="0" lang="en-US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user1        user 2       user 3 …..</a:t>
            </a:r>
            <a:endParaRPr b="1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item 1</a:t>
            </a:r>
            <a:r>
              <a:rPr b="0" i="0" lang="en-US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         0                  0                 1</a:t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item 2  </a:t>
            </a:r>
            <a:r>
              <a:rPr b="0" i="0" lang="en-US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       1                  0                 0</a:t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item 3 </a:t>
            </a:r>
            <a:r>
              <a:rPr b="0" i="0" lang="en-US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        1                  1                 0</a:t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...</a:t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979350" y="4333300"/>
            <a:ext cx="100017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(2º) We merge the features matrix with the likes sparse matrix by item id.</a:t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RESULTING DATA FRAME STRUCTURE:   </a:t>
            </a:r>
            <a:endParaRPr b="1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7224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Data Transformation: (2) Subsetting data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6" name="Google Shape;246;p35"/>
          <p:cNvSpPr txBox="1"/>
          <p:nvPr>
            <p:ph idx="1" type="body"/>
          </p:nvPr>
        </p:nvSpPr>
        <p:spPr>
          <a:xfrm>
            <a:off x="919323" y="1242250"/>
            <a:ext cx="112728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The original data set was huge and too sparse.  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Over 63,497 users, we selected 132 users that had over  500 likes and items that were liked by at least one of those users.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/>
          <p:nvPr/>
        </p:nvSpPr>
        <p:spPr>
          <a:xfrm>
            <a:off x="0" y="1047415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100" y="3150975"/>
            <a:ext cx="9224564" cy="296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7224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Data Transformation: results 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919323" y="1089850"/>
            <a:ext cx="112728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To read the features file for our subset we used the generator provided by the source with the following tweak:  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55" name="Google Shape;255;p36"/>
          <p:cNvSpPr/>
          <p:nvPr/>
        </p:nvSpPr>
        <p:spPr>
          <a:xfrm>
            <a:off x="0" y="1047415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650" y="2152175"/>
            <a:ext cx="9915651" cy="4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 rotWithShape="1">
          <a:blip r:embed="rId4">
            <a:alphaModFix/>
          </a:blip>
          <a:srcRect b="3315" l="0" r="0" t="0"/>
          <a:stretch/>
        </p:blipFill>
        <p:spPr>
          <a:xfrm>
            <a:off x="998625" y="2510550"/>
            <a:ext cx="9974472" cy="2890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36"/>
          <p:cNvCxnSpPr/>
          <p:nvPr/>
        </p:nvCxnSpPr>
        <p:spPr>
          <a:xfrm flipH="1">
            <a:off x="10141075" y="3353275"/>
            <a:ext cx="327600" cy="26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9" name="Google Shape;259;p36"/>
          <p:cNvSpPr txBox="1"/>
          <p:nvPr/>
        </p:nvSpPr>
        <p:spPr>
          <a:xfrm>
            <a:off x="815550" y="5476300"/>
            <a:ext cx="112155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Resulting data frame has 47,315 items, 4096 features and 132 users  → X matrix (47,315 x 4,096)    Y matrix (47,315 x 132)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818450" y="0"/>
            <a:ext cx="5697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Descriptive Statistics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65" name="Google Shape;265;p37"/>
          <p:cNvSpPr/>
          <p:nvPr/>
        </p:nvSpPr>
        <p:spPr>
          <a:xfrm>
            <a:off x="0" y="891540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7"/>
          <p:cNvSpPr txBox="1"/>
          <p:nvPr/>
        </p:nvSpPr>
        <p:spPr>
          <a:xfrm>
            <a:off x="1784300" y="1505100"/>
            <a:ext cx="6882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1- Features matrix  (X matrix) </a:t>
            </a:r>
            <a:endParaRPr b="0" i="0" sz="3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2- Likes or labels matrix (Y matrix)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idx="1" type="body"/>
          </p:nvPr>
        </p:nvSpPr>
        <p:spPr>
          <a:xfrm>
            <a:off x="838200" y="99697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Features file has 4096 columns (features)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635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→ Already resulting from a VGG16 neural network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635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One piece of artwork can be represented as follows: 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72" name="Google Shape;27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9638" y="3015675"/>
            <a:ext cx="5676974" cy="378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8"/>
          <p:cNvSpPr txBox="1"/>
          <p:nvPr/>
        </p:nvSpPr>
        <p:spPr>
          <a:xfrm>
            <a:off x="8534775" y="3292025"/>
            <a:ext cx="1886400" cy="9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8x8x64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8"/>
          <p:cNvSpPr/>
          <p:nvPr/>
        </p:nvSpPr>
        <p:spPr>
          <a:xfrm>
            <a:off x="0" y="1114990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8"/>
          <p:cNvSpPr txBox="1"/>
          <p:nvPr>
            <p:ph type="title"/>
          </p:nvPr>
        </p:nvSpPr>
        <p:spPr>
          <a:xfrm>
            <a:off x="838200" y="0"/>
            <a:ext cx="100743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Descriptive Statistics: (1) Features matrix 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idx="1" type="body"/>
          </p:nvPr>
        </p:nvSpPr>
        <p:spPr>
          <a:xfrm>
            <a:off x="838200" y="99697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K means… 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81" name="Google Shape;281;p39"/>
          <p:cNvSpPr/>
          <p:nvPr/>
        </p:nvSpPr>
        <p:spPr>
          <a:xfrm>
            <a:off x="0" y="1114990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9"/>
          <p:cNvSpPr txBox="1"/>
          <p:nvPr>
            <p:ph type="title"/>
          </p:nvPr>
        </p:nvSpPr>
        <p:spPr>
          <a:xfrm>
            <a:off x="838200" y="0"/>
            <a:ext cx="100743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Descriptive Statistics: (1) Features matrix 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83" name="Google Shape;28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725" y="2983075"/>
            <a:ext cx="4679251" cy="37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3725" y="3817050"/>
            <a:ext cx="5316674" cy="153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818450" y="0"/>
            <a:ext cx="97299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Descriptive Statistics: (2) Labels matrix 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90" name="Google Shape;29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7575" y="3914875"/>
            <a:ext cx="4501275" cy="2720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pic>
      <p:pic>
        <p:nvPicPr>
          <p:cNvPr id="291" name="Google Shape;29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3800" y="1031388"/>
            <a:ext cx="4501283" cy="283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060000" dist="19050">
              <a:srgbClr val="000000">
                <a:alpha val="0"/>
              </a:srgbClr>
            </a:outerShdw>
          </a:effectLst>
        </p:spPr>
      </p:pic>
      <p:sp>
        <p:nvSpPr>
          <p:cNvPr id="292" name="Google Shape;292;p40"/>
          <p:cNvSpPr/>
          <p:nvPr/>
        </p:nvSpPr>
        <p:spPr>
          <a:xfrm>
            <a:off x="0" y="891540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0"/>
          <p:cNvSpPr txBox="1"/>
          <p:nvPr>
            <p:ph idx="1" type="body"/>
          </p:nvPr>
        </p:nvSpPr>
        <p:spPr>
          <a:xfrm>
            <a:off x="838200" y="996975"/>
            <a:ext cx="457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EB Garamond"/>
              <a:buAutoNum type="alphaLcParenR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Users (columns) </a:t>
            </a: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: 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The mean value of likes per user  is 781 with high variation (s.d. of 341). The most active user liked 2,260 images. 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EB Garamond"/>
              <a:buAutoNum type="alphaLcParenR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Items (rows):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The mean value of likes per item is 2.2 with a sd of 3.8. 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As we can see in the distribution most items have between 1 and 10 likes. The highest number of likes for a single item is 60 likes.  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94" name="Google Shape;294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78850" y="891550"/>
            <a:ext cx="1858275" cy="29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78850" y="4021125"/>
            <a:ext cx="1649125" cy="246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type="title"/>
          </p:nvPr>
        </p:nvSpPr>
        <p:spPr>
          <a:xfrm>
            <a:off x="818450" y="0"/>
            <a:ext cx="97299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Descriptive Statistics: (2) Labels matrix 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1" name="Google Shape;301;p41"/>
          <p:cNvSpPr/>
          <p:nvPr/>
        </p:nvSpPr>
        <p:spPr>
          <a:xfrm>
            <a:off x="0" y="891540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1"/>
          <p:cNvSpPr txBox="1"/>
          <p:nvPr>
            <p:ph idx="1" type="body"/>
          </p:nvPr>
        </p:nvSpPr>
        <p:spPr>
          <a:xfrm>
            <a:off x="838200" y="692175"/>
            <a:ext cx="9729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      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A great challenge for our analysis is sparsity: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u="sng">
                <a:latin typeface="EB Garamond"/>
                <a:ea typeface="EB Garamond"/>
                <a:cs typeface="EB Garamond"/>
                <a:sym typeface="EB Garamond"/>
              </a:rPr>
              <a:t>Labels matrix for a subset of 100 users and 100 items</a:t>
            </a:r>
            <a:endParaRPr sz="18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03" name="Google Shape;30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275" y="2193350"/>
            <a:ext cx="4348675" cy="40121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1"/>
          <p:cNvSpPr/>
          <p:nvPr/>
        </p:nvSpPr>
        <p:spPr>
          <a:xfrm>
            <a:off x="6081450" y="3181200"/>
            <a:ext cx="958800" cy="104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1"/>
          <p:cNvSpPr txBox="1"/>
          <p:nvPr/>
        </p:nvSpPr>
        <p:spPr>
          <a:xfrm>
            <a:off x="7697850" y="1562150"/>
            <a:ext cx="3932700" cy="27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Out of 6,245,580 potential likes (132 x 47,315), there are only 103,049 likes.  </a:t>
            </a:r>
            <a:endParaRPr b="0" i="0" sz="3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Only 1.65% of the observations  are positives </a:t>
            </a:r>
            <a:endParaRPr b="1" i="0" sz="3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/>
          <p:nvPr/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11151A"/>
              </a:gs>
              <a:gs pos="100000">
                <a:srgbClr val="11151A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2"/>
          <p:cNvSpPr txBox="1"/>
          <p:nvPr>
            <p:ph type="title"/>
          </p:nvPr>
        </p:nvSpPr>
        <p:spPr>
          <a:xfrm>
            <a:off x="3045368" y="2043663"/>
            <a:ext cx="6105194" cy="2031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type="title"/>
          </p:nvPr>
        </p:nvSpPr>
        <p:spPr>
          <a:xfrm>
            <a:off x="838200" y="923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ML Pipeline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18" name="Google Shape;31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099" y="2425300"/>
            <a:ext cx="2025325" cy="2007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3190" y="1482088"/>
            <a:ext cx="1596456" cy="389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80896" y="2541671"/>
            <a:ext cx="3250448" cy="1774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62813" y="2357036"/>
            <a:ext cx="1844400" cy="214397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3"/>
          <p:cNvSpPr txBox="1"/>
          <p:nvPr/>
        </p:nvSpPr>
        <p:spPr>
          <a:xfrm>
            <a:off x="9945103" y="1047425"/>
            <a:ext cx="159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Prediction</a:t>
            </a:r>
            <a:endParaRPr b="0" i="0" sz="2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23" name="Google Shape;323;p43"/>
          <p:cNvSpPr txBox="1"/>
          <p:nvPr/>
        </p:nvSpPr>
        <p:spPr>
          <a:xfrm>
            <a:off x="7686725" y="1482088"/>
            <a:ext cx="1596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ML Model</a:t>
            </a:r>
            <a:endParaRPr b="0" i="0" sz="2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24" name="Google Shape;324;p43"/>
          <p:cNvSpPr txBox="1"/>
          <p:nvPr/>
        </p:nvSpPr>
        <p:spPr>
          <a:xfrm>
            <a:off x="3356544" y="1855850"/>
            <a:ext cx="133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Input</a:t>
            </a:r>
            <a:endParaRPr b="0" i="0" sz="2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25" name="Google Shape;325;p43"/>
          <p:cNvSpPr txBox="1"/>
          <p:nvPr/>
        </p:nvSpPr>
        <p:spPr>
          <a:xfrm>
            <a:off x="925775" y="1855875"/>
            <a:ext cx="15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Raw Data</a:t>
            </a:r>
            <a:endParaRPr b="0" i="0" sz="2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26" name="Google Shape;326;p43"/>
          <p:cNvSpPr/>
          <p:nvPr/>
        </p:nvSpPr>
        <p:spPr>
          <a:xfrm>
            <a:off x="0" y="1047415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3"/>
          <p:cNvSpPr/>
          <p:nvPr/>
        </p:nvSpPr>
        <p:spPr>
          <a:xfrm>
            <a:off x="2961663" y="3495025"/>
            <a:ext cx="507000" cy="25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3"/>
          <p:cNvSpPr/>
          <p:nvPr/>
        </p:nvSpPr>
        <p:spPr>
          <a:xfrm>
            <a:off x="6943575" y="3495025"/>
            <a:ext cx="507000" cy="25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3"/>
          <p:cNvSpPr/>
          <p:nvPr/>
        </p:nvSpPr>
        <p:spPr>
          <a:xfrm>
            <a:off x="9546700" y="3449925"/>
            <a:ext cx="507000" cy="25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3"/>
          <p:cNvSpPr/>
          <p:nvPr/>
        </p:nvSpPr>
        <p:spPr>
          <a:xfrm>
            <a:off x="3961550" y="2662925"/>
            <a:ext cx="2954700" cy="18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6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6"/>
          <p:cNvSpPr txBox="1"/>
          <p:nvPr>
            <p:ph type="title"/>
          </p:nvPr>
        </p:nvSpPr>
        <p:spPr>
          <a:xfrm>
            <a:off x="1523984" y="1054121"/>
            <a:ext cx="9465131" cy="1184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800">
                <a:latin typeface="EB Garamond"/>
                <a:ea typeface="EB Garamond"/>
                <a:cs typeface="EB Garamond"/>
                <a:sym typeface="EB Garamond"/>
              </a:rPr>
              <a:t>Agenda</a:t>
            </a:r>
            <a:endParaRPr b="1" sz="4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1523984" y="2029448"/>
            <a:ext cx="10304834" cy="40957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Char char="•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Problem Statement</a:t>
            </a: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 and </a:t>
            </a: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a</a:t>
            </a: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ssumptions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EB Garamond"/>
              <a:buChar char="•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Data Transformation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Char char="•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Data Exploratory Analysis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Char char="•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Models (KNN, Dense Neural Network, CNN )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Char char="•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Results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Char char="•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Future Work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3000">
                <a:latin typeface="EB Garamond"/>
                <a:ea typeface="EB Garamond"/>
                <a:cs typeface="EB Garamond"/>
                <a:sym typeface="EB Garamond"/>
              </a:rPr>
              <a:t>Base model: </a:t>
            </a: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Logistic, using stochastic gradient descent. 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3000">
                <a:latin typeface="EB Garamond"/>
                <a:ea typeface="EB Garamond"/>
                <a:cs typeface="EB Garamond"/>
                <a:sym typeface="EB Garamond"/>
              </a:rPr>
              <a:t>Model 1:</a:t>
            </a: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 PCA + KNN (item-based) 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3000">
                <a:latin typeface="EB Garamond"/>
                <a:ea typeface="EB Garamond"/>
                <a:cs typeface="EB Garamond"/>
                <a:sym typeface="EB Garamond"/>
              </a:rPr>
              <a:t>Model 2: </a:t>
            </a: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Dense Neural Network 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3000">
                <a:latin typeface="EB Garamond"/>
                <a:ea typeface="EB Garamond"/>
                <a:cs typeface="EB Garamond"/>
                <a:sym typeface="EB Garamond"/>
              </a:rPr>
              <a:t>Model 3: </a:t>
            </a: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Convolutional Neural Network </a:t>
            </a:r>
            <a:endParaRPr/>
          </a:p>
        </p:txBody>
      </p:sp>
      <p:sp>
        <p:nvSpPr>
          <p:cNvPr id="336" name="Google Shape;336;p44"/>
          <p:cNvSpPr/>
          <p:nvPr/>
        </p:nvSpPr>
        <p:spPr>
          <a:xfrm>
            <a:off x="0" y="1047415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4"/>
          <p:cNvSpPr txBox="1"/>
          <p:nvPr>
            <p:ph type="title"/>
          </p:nvPr>
        </p:nvSpPr>
        <p:spPr>
          <a:xfrm>
            <a:off x="990600" y="244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Proposed approaches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/>
          <p:nvPr/>
        </p:nvSpPr>
        <p:spPr>
          <a:xfrm>
            <a:off x="0" y="1047415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5"/>
          <p:cNvSpPr txBox="1"/>
          <p:nvPr>
            <p:ph type="title"/>
          </p:nvPr>
        </p:nvSpPr>
        <p:spPr>
          <a:xfrm>
            <a:off x="990600" y="244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Base model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44" name="Google Shape;344;p45"/>
          <p:cNvPicPr preferRelativeResize="0"/>
          <p:nvPr/>
        </p:nvPicPr>
        <p:blipFill rotWithShape="1">
          <a:blip r:embed="rId3">
            <a:alphaModFix/>
          </a:blip>
          <a:srcRect b="0" l="0" r="28875" t="0"/>
          <a:stretch/>
        </p:blipFill>
        <p:spPr>
          <a:xfrm>
            <a:off x="1760413" y="2257300"/>
            <a:ext cx="8671173" cy="11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5"/>
          <p:cNvSpPr txBox="1"/>
          <p:nvPr>
            <p:ph idx="1" type="body"/>
          </p:nvPr>
        </p:nvSpPr>
        <p:spPr>
          <a:xfrm>
            <a:off x="791825" y="1512875"/>
            <a:ext cx="11943600" cy="4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Logistic model, using stochastic gradient descent and MultioutputClassifier: 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1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1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AutoNum type="arabicParenBoth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Hyperparameters: 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1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AutoNum type="alphaLcParenBoth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Learning rate: ‘optimal’    </a:t>
            </a:r>
            <a:r>
              <a:rPr lang="en-US" sz="1400">
                <a:latin typeface="EB Garamond"/>
                <a:ea typeface="EB Garamond"/>
                <a:cs typeface="EB Garamond"/>
                <a:sym typeface="EB Garamond"/>
              </a:rPr>
              <a:t>(1.0 / (alpha * (t + t0)) where t0 is chosen by a heuristic proposed by Leon Bottou)</a:t>
            </a:r>
            <a:endParaRPr sz="1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1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AutoNum type="alphaLcParenBoth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Maximum number of epochs: 1000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1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AutoNum type="alphaLcParenBoth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Early stopping (stop when loss &gt;best_loss -0.1)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46" name="Google Shape;346;p45"/>
          <p:cNvSpPr txBox="1"/>
          <p:nvPr/>
        </p:nvSpPr>
        <p:spPr>
          <a:xfrm>
            <a:off x="1382550" y="1501475"/>
            <a:ext cx="68049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/>
          <p:nvPr/>
        </p:nvSpPr>
        <p:spPr>
          <a:xfrm>
            <a:off x="0" y="1047415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6"/>
          <p:cNvSpPr txBox="1"/>
          <p:nvPr>
            <p:ph type="title"/>
          </p:nvPr>
        </p:nvSpPr>
        <p:spPr>
          <a:xfrm>
            <a:off x="990600" y="244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Base model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53" name="Google Shape;35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137" y="4744512"/>
            <a:ext cx="6152774" cy="18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8900" y="5002648"/>
            <a:ext cx="2253980" cy="12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60475" y="4974750"/>
            <a:ext cx="1951339" cy="13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6"/>
          <p:cNvSpPr txBox="1"/>
          <p:nvPr/>
        </p:nvSpPr>
        <p:spPr>
          <a:xfrm>
            <a:off x="7556750" y="4675350"/>
            <a:ext cx="27624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Labels: 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True 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6"/>
          <p:cNvSpPr txBox="1"/>
          <p:nvPr/>
        </p:nvSpPr>
        <p:spPr>
          <a:xfrm>
            <a:off x="9907750" y="4675350"/>
            <a:ext cx="27624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Labels: 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True 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6"/>
          <p:cNvSpPr txBox="1"/>
          <p:nvPr/>
        </p:nvSpPr>
        <p:spPr>
          <a:xfrm>
            <a:off x="8501875" y="4270475"/>
            <a:ext cx="2690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Confusion Matrix (totals  and %) </a:t>
            </a:r>
            <a:endParaRPr b="1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6"/>
          <p:cNvSpPr txBox="1"/>
          <p:nvPr/>
        </p:nvSpPr>
        <p:spPr>
          <a:xfrm>
            <a:off x="1306125" y="4176600"/>
            <a:ext cx="2690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Classification report</a:t>
            </a:r>
            <a:endParaRPr b="1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46"/>
          <p:cNvSpPr txBox="1"/>
          <p:nvPr>
            <p:ph idx="1" type="body"/>
          </p:nvPr>
        </p:nvSpPr>
        <p:spPr>
          <a:xfrm>
            <a:off x="925125" y="1095850"/>
            <a:ext cx="109065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1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(2) 	Results: 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The test sample has 1,873,740 potential likes but only 31,483 actual likes (1.7%). 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Only 1,333 likes were correctly predicted (0.07% of total observations) 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Precision (TP/TP+FP) is 3.83% and recall (TP/TP+FN) is 4.23%. 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Recall improves only slightly if we reduce the probability threshold for classifying likes.  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/>
          <p:nvPr/>
        </p:nvSpPr>
        <p:spPr>
          <a:xfrm>
            <a:off x="0" y="1047415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7"/>
          <p:cNvSpPr txBox="1"/>
          <p:nvPr>
            <p:ph type="title"/>
          </p:nvPr>
        </p:nvSpPr>
        <p:spPr>
          <a:xfrm>
            <a:off x="990600" y="244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Model 1: PCA + KNN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" name="Google Shape;367;p4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3000">
                <a:latin typeface="EB Garamond"/>
                <a:ea typeface="EB Garamond"/>
                <a:cs typeface="EB Garamond"/>
                <a:sym typeface="EB Garamond"/>
              </a:rPr>
              <a:t>1- Model structure </a:t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3000">
                <a:latin typeface="EB Garamond"/>
                <a:ea typeface="EB Garamond"/>
                <a:cs typeface="EB Garamond"/>
                <a:sym typeface="EB Garamond"/>
              </a:rPr>
              <a:t>2- Training </a:t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3000">
                <a:latin typeface="EB Garamond"/>
                <a:ea typeface="EB Garamond"/>
                <a:cs typeface="EB Garamond"/>
                <a:sym typeface="EB Garamond"/>
              </a:rPr>
              <a:t>3- Results</a:t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" name="Google Shape;36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4425" y="1555862"/>
            <a:ext cx="4806276" cy="37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8"/>
          <p:cNvSpPr txBox="1"/>
          <p:nvPr>
            <p:ph type="title"/>
          </p:nvPr>
        </p:nvSpPr>
        <p:spPr>
          <a:xfrm>
            <a:off x="669550" y="1440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Principal Component Analysis (PCA)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4" name="Google Shape;374;p48"/>
          <p:cNvSpPr txBox="1"/>
          <p:nvPr>
            <p:ph idx="1" type="body"/>
          </p:nvPr>
        </p:nvSpPr>
        <p:spPr>
          <a:xfrm>
            <a:off x="875675" y="1469750"/>
            <a:ext cx="5062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Goal: To reduce feature dimension of the data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EB Garamond"/>
              <a:buAutoNum type="arabicPeriod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Rescale the test data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EB Garamond"/>
              <a:buAutoNum type="arabicPeriod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Look at the cumulative explained variance to see how many components we need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EB Garamond"/>
              <a:buAutoNum type="arabicPeriod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 Chose about 100 components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75" name="Google Shape;37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0863" y="1450075"/>
            <a:ext cx="4162451" cy="39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8"/>
          <p:cNvSpPr/>
          <p:nvPr/>
        </p:nvSpPr>
        <p:spPr>
          <a:xfrm>
            <a:off x="0" y="1216015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8175" y="5722100"/>
            <a:ext cx="6047813" cy="8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9"/>
          <p:cNvSpPr txBox="1"/>
          <p:nvPr>
            <p:ph type="title"/>
          </p:nvPr>
        </p:nvSpPr>
        <p:spPr>
          <a:xfrm>
            <a:off x="7224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K Nearest Neighbors (KNN)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83" name="Google Shape;383;p49"/>
          <p:cNvSpPr txBox="1"/>
          <p:nvPr>
            <p:ph idx="1" type="body"/>
          </p:nvPr>
        </p:nvSpPr>
        <p:spPr>
          <a:xfrm>
            <a:off x="838200" y="1078600"/>
            <a:ext cx="4556700" cy="54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Goal: </a:t>
            </a:r>
            <a:endParaRPr/>
          </a:p>
        </p:txBody>
      </p:sp>
      <p:sp>
        <p:nvSpPr>
          <p:cNvPr id="384" name="Google Shape;384;p49"/>
          <p:cNvSpPr/>
          <p:nvPr/>
        </p:nvSpPr>
        <p:spPr>
          <a:xfrm>
            <a:off x="0" y="1216015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49"/>
          <p:cNvPicPr preferRelativeResize="0"/>
          <p:nvPr/>
        </p:nvPicPr>
        <p:blipFill rotWithShape="1">
          <a:blip r:embed="rId3">
            <a:alphaModFix/>
          </a:blip>
          <a:srcRect b="0" l="627" r="27206" t="0"/>
          <a:stretch/>
        </p:blipFill>
        <p:spPr>
          <a:xfrm>
            <a:off x="5565098" y="1325700"/>
            <a:ext cx="6314602" cy="14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2675" y="3042550"/>
            <a:ext cx="3279450" cy="4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3138" y="4998050"/>
            <a:ext cx="4714051" cy="15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72513" y="3734588"/>
            <a:ext cx="4355275" cy="10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/>
          <p:nvPr>
            <p:ph type="title"/>
          </p:nvPr>
        </p:nvSpPr>
        <p:spPr>
          <a:xfrm>
            <a:off x="838200" y="260425"/>
            <a:ext cx="105156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KNN + Random Search Cross Validation</a:t>
            </a:r>
            <a:endParaRPr/>
          </a:p>
        </p:txBody>
      </p:sp>
      <p:sp>
        <p:nvSpPr>
          <p:cNvPr id="394" name="Google Shape;394;p50"/>
          <p:cNvSpPr txBox="1"/>
          <p:nvPr>
            <p:ph idx="1" type="body"/>
          </p:nvPr>
        </p:nvSpPr>
        <p:spPr>
          <a:xfrm>
            <a:off x="838200" y="1291325"/>
            <a:ext cx="10515600" cy="5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1"/>
          <p:cNvSpPr/>
          <p:nvPr/>
        </p:nvSpPr>
        <p:spPr>
          <a:xfrm>
            <a:off x="0" y="1047415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1"/>
          <p:cNvSpPr txBox="1"/>
          <p:nvPr>
            <p:ph type="title"/>
          </p:nvPr>
        </p:nvSpPr>
        <p:spPr>
          <a:xfrm>
            <a:off x="990600" y="244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Model 2: Dense Neural Network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01" name="Google Shape;401;p5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3000">
                <a:latin typeface="EB Garamond"/>
                <a:ea typeface="EB Garamond"/>
                <a:cs typeface="EB Garamond"/>
                <a:sym typeface="EB Garamond"/>
              </a:rPr>
              <a:t>1- Model structure </a:t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3000">
                <a:latin typeface="EB Garamond"/>
                <a:ea typeface="EB Garamond"/>
                <a:cs typeface="EB Garamond"/>
                <a:sym typeface="EB Garamond"/>
              </a:rPr>
              <a:t>2- Training </a:t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3000">
                <a:latin typeface="EB Garamond"/>
                <a:ea typeface="EB Garamond"/>
                <a:cs typeface="EB Garamond"/>
                <a:sym typeface="EB Garamond"/>
              </a:rPr>
              <a:t>3- Results</a:t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02" name="Google Shape;40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5525" y="1570475"/>
            <a:ext cx="4872960" cy="37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/>
          <p:nvPr/>
        </p:nvSpPr>
        <p:spPr>
          <a:xfrm>
            <a:off x="0" y="1047415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2"/>
          <p:cNvSpPr txBox="1"/>
          <p:nvPr>
            <p:ph type="title"/>
          </p:nvPr>
        </p:nvSpPr>
        <p:spPr>
          <a:xfrm>
            <a:off x="990600" y="244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Model 2: Dense. Model structure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09" name="Google Shape;409;p52"/>
          <p:cNvSpPr txBox="1"/>
          <p:nvPr>
            <p:ph idx="1" type="body"/>
          </p:nvPr>
        </p:nvSpPr>
        <p:spPr>
          <a:xfrm>
            <a:off x="838200" y="1965433"/>
            <a:ext cx="4280072" cy="4211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0" name="Google Shape;410;p52"/>
          <p:cNvSpPr txBox="1"/>
          <p:nvPr>
            <p:ph idx="1" type="body"/>
          </p:nvPr>
        </p:nvSpPr>
        <p:spPr>
          <a:xfrm>
            <a:off x="990600" y="1670180"/>
            <a:ext cx="4490593" cy="4635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/>
              <a:t>Fairly simple Neural Network using only Dense layers and Dropouts to reduce overfitting </a:t>
            </a:r>
            <a:endParaRPr/>
          </a:p>
          <a:p>
            <a:pPr indent="-3810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/>
              <a:t>Input, 3 Hidden layers, Output</a:t>
            </a:r>
            <a:endParaRPr/>
          </a:p>
          <a:p>
            <a:pPr indent="-3810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/>
              <a:t>Reduce parameters from 4200 to 132</a:t>
            </a:r>
            <a:endParaRPr/>
          </a:p>
          <a:p>
            <a:pPr indent="-3810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/>
              <a:t>Relu Activation for all Layers except Output which uses sigmoid activation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SzPts val="2400"/>
              <a:buFont typeface="Arial"/>
              <a:buNone/>
            </a:pPr>
            <a:r>
              <a:t/>
            </a:r>
            <a:endParaRPr sz="2400"/>
          </a:p>
        </p:txBody>
      </p:sp>
      <p:pic>
        <p:nvPicPr>
          <p:cNvPr id="411" name="Google Shape;41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4007" y="2433804"/>
            <a:ext cx="4490593" cy="295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34600" y="1441749"/>
            <a:ext cx="15240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/>
          <p:nvPr/>
        </p:nvSpPr>
        <p:spPr>
          <a:xfrm>
            <a:off x="0" y="1047415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3"/>
          <p:cNvSpPr txBox="1"/>
          <p:nvPr>
            <p:ph type="title"/>
          </p:nvPr>
        </p:nvSpPr>
        <p:spPr>
          <a:xfrm>
            <a:off x="990600" y="244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Model 2: Dense. Training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9" name="Google Shape;419;p53"/>
          <p:cNvSpPr txBox="1"/>
          <p:nvPr>
            <p:ph idx="1" type="body"/>
          </p:nvPr>
        </p:nvSpPr>
        <p:spPr>
          <a:xfrm>
            <a:off x="990600" y="1593170"/>
            <a:ext cx="6743474" cy="45254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/>
              <a:t>Optimizer</a:t>
            </a:r>
            <a:r>
              <a:rPr lang="en-US"/>
              <a:t>: Adam (learning_rate = 0.01)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/>
              <a:t>Loss</a:t>
            </a:r>
            <a:r>
              <a:rPr lang="en-US"/>
              <a:t>: Binary cross-entropy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/>
              <a:t>Epochs</a:t>
            </a:r>
            <a:r>
              <a:rPr lang="en-US"/>
              <a:t>: 40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/>
              <a:t>Batch_size</a:t>
            </a:r>
            <a:r>
              <a:rPr lang="en-US"/>
              <a:t>: 250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Accuracy doesn’t increase after 3 epochs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Loss continues to drop but basically plateaus after 10 epochs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Training takes about 20 minutes</a:t>
            </a:r>
            <a:endParaRPr/>
          </a:p>
        </p:txBody>
      </p:sp>
      <p:pic>
        <p:nvPicPr>
          <p:cNvPr id="420" name="Google Shape;42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2274" y="1343608"/>
            <a:ext cx="3598643" cy="49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7"/>
          <p:cNvSpPr txBox="1"/>
          <p:nvPr>
            <p:ph type="title"/>
          </p:nvPr>
        </p:nvSpPr>
        <p:spPr>
          <a:xfrm>
            <a:off x="1188276" y="229114"/>
            <a:ext cx="48981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 sz="4800">
                <a:latin typeface="EB Garamond"/>
                <a:ea typeface="EB Garamond"/>
                <a:cs typeface="EB Garamond"/>
                <a:sym typeface="EB Garamond"/>
              </a:rPr>
              <a:t>Introduction</a:t>
            </a:r>
            <a:endParaRPr b="1" sz="4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1197850" y="1341398"/>
            <a:ext cx="48789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Recommender systems are becoming a common staple in business to drive customer engagement and user experience.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2 Main approaches are user-based and    item based recommendation.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571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But what about images, particularly artistic images in social media? How can we  use the image itself to predict whether a user will like it or not? What if the data we have is limited?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</p:txBody>
      </p:sp>
      <p:pic>
        <p:nvPicPr>
          <p:cNvPr id="182" name="Google Shape;182;p27"/>
          <p:cNvPicPr preferRelativeResize="0"/>
          <p:nvPr/>
        </p:nvPicPr>
        <p:blipFill rotWithShape="1">
          <a:blip r:embed="rId3">
            <a:alphaModFix/>
          </a:blip>
          <a:srcRect b="13450" l="0" r="-3" t="0"/>
          <a:stretch/>
        </p:blipFill>
        <p:spPr>
          <a:xfrm>
            <a:off x="6299055" y="893440"/>
            <a:ext cx="5639669" cy="5071110"/>
          </a:xfrm>
          <a:prstGeom prst="rect">
            <a:avLst/>
          </a:prstGeom>
          <a:noFill/>
          <a:ln>
            <a:noFill/>
          </a:ln>
          <a:effectLst>
            <a:outerShdw blurRad="406400" sx="89000" rotWithShape="0" dir="5400000" dist="317500" sy="89000">
              <a:srgbClr val="000000">
                <a:alpha val="14509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4"/>
          <p:cNvSpPr/>
          <p:nvPr/>
        </p:nvSpPr>
        <p:spPr>
          <a:xfrm>
            <a:off x="0" y="1047415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4"/>
          <p:cNvSpPr txBox="1"/>
          <p:nvPr>
            <p:ph type="title"/>
          </p:nvPr>
        </p:nvSpPr>
        <p:spPr>
          <a:xfrm>
            <a:off x="990600" y="244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Model 2: Dense. Results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27" name="Google Shape;427;p54"/>
          <p:cNvSpPr txBox="1"/>
          <p:nvPr>
            <p:ph idx="1" type="body"/>
          </p:nvPr>
        </p:nvSpPr>
        <p:spPr>
          <a:xfrm>
            <a:off x="1079241" y="1742355"/>
            <a:ext cx="5293497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Neural Network output is not binary values, they return a float between 0 and 1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Model lowered threshold drastically to the point we had to change the threshold to get any positive predictions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Some tweaking of the threshold resulted in 45k likes out of 1.8 million </a:t>
            </a:r>
            <a:endParaRPr/>
          </a:p>
        </p:txBody>
      </p:sp>
      <p:pic>
        <p:nvPicPr>
          <p:cNvPr id="428" name="Google Shape;42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9280" y="1587522"/>
            <a:ext cx="4541439" cy="1807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9279" y="3917955"/>
            <a:ext cx="4541438" cy="2631428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4"/>
          <p:cNvSpPr txBox="1"/>
          <p:nvPr/>
        </p:nvSpPr>
        <p:spPr>
          <a:xfrm>
            <a:off x="8595754" y="3654855"/>
            <a:ext cx="1957779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Probability Threshold</a:t>
            </a:r>
            <a:endParaRPr b="1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4"/>
          <p:cNvSpPr txBox="1"/>
          <p:nvPr/>
        </p:nvSpPr>
        <p:spPr>
          <a:xfrm>
            <a:off x="8738824" y="1261765"/>
            <a:ext cx="136623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Convert to 0/1</a:t>
            </a:r>
            <a:endParaRPr b="1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5"/>
          <p:cNvSpPr/>
          <p:nvPr/>
        </p:nvSpPr>
        <p:spPr>
          <a:xfrm>
            <a:off x="0" y="1047415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55"/>
          <p:cNvSpPr txBox="1"/>
          <p:nvPr>
            <p:ph type="title"/>
          </p:nvPr>
        </p:nvSpPr>
        <p:spPr>
          <a:xfrm>
            <a:off x="990600" y="244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Model 2: Dense. Results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38" name="Google Shape;438;p55"/>
          <p:cNvSpPr txBox="1"/>
          <p:nvPr>
            <p:ph idx="1" type="body"/>
          </p:nvPr>
        </p:nvSpPr>
        <p:spPr>
          <a:xfrm>
            <a:off x="838200" y="1570475"/>
            <a:ext cx="10515600" cy="2547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35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Recall of about 9% with Recall of 6%</a:t>
            </a:r>
            <a:endParaRPr/>
          </a:p>
          <a:p>
            <a:pPr indent="-457200" lvl="0" marL="635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Weighted accuracy not much better than base but precision is considerably better</a:t>
            </a:r>
            <a:endParaRPr/>
          </a:p>
          <a:p>
            <a:pPr indent="-457200" lvl="0" marL="635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Out of 20 suggestions, User will like 1</a:t>
            </a:r>
            <a:endParaRPr/>
          </a:p>
          <a:p>
            <a:pPr indent="-457200" lvl="0" marL="635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However, we must consider that the image we suggest shares characteristics that they may like when suggested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39" name="Google Shape;43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599" y="4708543"/>
            <a:ext cx="5359315" cy="170943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5"/>
          <p:cNvSpPr txBox="1"/>
          <p:nvPr/>
        </p:nvSpPr>
        <p:spPr>
          <a:xfrm>
            <a:off x="1000026" y="4281793"/>
            <a:ext cx="2690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Classification report</a:t>
            </a:r>
            <a:endParaRPr b="1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55"/>
          <p:cNvSpPr txBox="1"/>
          <p:nvPr/>
        </p:nvSpPr>
        <p:spPr>
          <a:xfrm>
            <a:off x="7348905" y="4280835"/>
            <a:ext cx="2690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Confusion Matrix (totals) </a:t>
            </a:r>
            <a:endParaRPr b="1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" name="Google Shape;44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8905" y="4706627"/>
            <a:ext cx="2924099" cy="1803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/>
          <p:nvPr/>
        </p:nvSpPr>
        <p:spPr>
          <a:xfrm>
            <a:off x="0" y="1047415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6"/>
          <p:cNvSpPr txBox="1"/>
          <p:nvPr>
            <p:ph type="title"/>
          </p:nvPr>
        </p:nvSpPr>
        <p:spPr>
          <a:xfrm>
            <a:off x="990600" y="244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Model 3: Convolutional Neural Network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49" name="Google Shape;449;p5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3000">
                <a:latin typeface="EB Garamond"/>
                <a:ea typeface="EB Garamond"/>
                <a:cs typeface="EB Garamond"/>
                <a:sym typeface="EB Garamond"/>
              </a:rPr>
              <a:t>1- Model structure </a:t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3000">
                <a:latin typeface="EB Garamond"/>
                <a:ea typeface="EB Garamond"/>
                <a:cs typeface="EB Garamond"/>
                <a:sym typeface="EB Garamond"/>
              </a:rPr>
              <a:t>2- Training </a:t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3000">
                <a:latin typeface="EB Garamond"/>
                <a:ea typeface="EB Garamond"/>
                <a:cs typeface="EB Garamond"/>
                <a:sym typeface="EB Garamond"/>
              </a:rPr>
              <a:t>3- Results</a:t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50" name="Google Shape;45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0775" y="1689850"/>
            <a:ext cx="4891126" cy="386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"/>
          <p:cNvSpPr/>
          <p:nvPr/>
        </p:nvSpPr>
        <p:spPr>
          <a:xfrm>
            <a:off x="0" y="1047415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7"/>
          <p:cNvSpPr txBox="1"/>
          <p:nvPr>
            <p:ph type="title"/>
          </p:nvPr>
        </p:nvSpPr>
        <p:spPr>
          <a:xfrm>
            <a:off x="990600" y="244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Model 3: CNN. Model structure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7" name="Google Shape;457;p5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58" name="Google Shape;45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2675" y="1675725"/>
            <a:ext cx="5909327" cy="4442901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7"/>
          <p:cNvSpPr txBox="1"/>
          <p:nvPr>
            <p:ph idx="1" type="body"/>
          </p:nvPr>
        </p:nvSpPr>
        <p:spPr>
          <a:xfrm>
            <a:off x="795150" y="1093775"/>
            <a:ext cx="109065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1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3 CNNs (2-dimensional)- relu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571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latin typeface="EB Garamond"/>
                <a:ea typeface="EB Garamond"/>
                <a:cs typeface="EB Garamond"/>
                <a:sym typeface="EB Garamond"/>
              </a:rPr>
              <a:t>→ Version B: includes regularization parameters</a:t>
            </a:r>
            <a:endParaRPr sz="2000">
              <a:latin typeface="EB Garamond"/>
              <a:ea typeface="EB Garamond"/>
              <a:cs typeface="EB Garamond"/>
              <a:sym typeface="EB Garamond"/>
            </a:endParaRPr>
          </a:p>
          <a:p>
            <a:pPr indent="571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Batch normalization </a:t>
            </a:r>
            <a:r>
              <a:rPr lang="en-US" sz="1800">
                <a:latin typeface="EB Garamond"/>
                <a:ea typeface="EB Garamond"/>
                <a:cs typeface="EB Garamond"/>
                <a:sym typeface="EB Garamond"/>
              </a:rPr>
              <a:t>(Only Version B)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•"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Flatten layer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Dense hidden layers - relu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Final sigmoid activation function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0" name="Google Shape;460;p57"/>
          <p:cNvSpPr/>
          <p:nvPr/>
        </p:nvSpPr>
        <p:spPr>
          <a:xfrm>
            <a:off x="6238100" y="3332600"/>
            <a:ext cx="153600" cy="30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/>
          <p:nvPr/>
        </p:nvSpPr>
        <p:spPr>
          <a:xfrm>
            <a:off x="0" y="1047415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58"/>
          <p:cNvSpPr txBox="1"/>
          <p:nvPr>
            <p:ph type="title"/>
          </p:nvPr>
        </p:nvSpPr>
        <p:spPr>
          <a:xfrm>
            <a:off x="990600" y="244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Model 3: CNN. Model structure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7" name="Google Shape;467;p5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68" name="Google Shape;46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076837" y="-795183"/>
            <a:ext cx="4912228" cy="891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09851" y="2579850"/>
            <a:ext cx="3177949" cy="212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9"/>
          <p:cNvSpPr/>
          <p:nvPr/>
        </p:nvSpPr>
        <p:spPr>
          <a:xfrm>
            <a:off x="0" y="1047415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9"/>
          <p:cNvSpPr txBox="1"/>
          <p:nvPr>
            <p:ph type="title"/>
          </p:nvPr>
        </p:nvSpPr>
        <p:spPr>
          <a:xfrm>
            <a:off x="990600" y="244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Model 3: CNN. Model structure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6" name="Google Shape;476;p5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77" name="Google Shape;47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2" y="1985850"/>
            <a:ext cx="5481501" cy="451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7600" y="1985850"/>
            <a:ext cx="5150920" cy="4517727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9"/>
          <p:cNvSpPr txBox="1"/>
          <p:nvPr/>
        </p:nvSpPr>
        <p:spPr>
          <a:xfrm>
            <a:off x="2138650" y="1466050"/>
            <a:ext cx="27882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Version A: No regularization </a:t>
            </a:r>
            <a:endParaRPr b="1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59"/>
          <p:cNvSpPr txBox="1"/>
          <p:nvPr/>
        </p:nvSpPr>
        <p:spPr>
          <a:xfrm>
            <a:off x="6899900" y="1418075"/>
            <a:ext cx="54816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Version B: Including regularization and Batch normalization </a:t>
            </a:r>
            <a:endParaRPr b="1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59"/>
          <p:cNvSpPr/>
          <p:nvPr/>
        </p:nvSpPr>
        <p:spPr>
          <a:xfrm>
            <a:off x="1949625" y="1938600"/>
            <a:ext cx="3638700" cy="94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59"/>
          <p:cNvSpPr/>
          <p:nvPr/>
        </p:nvSpPr>
        <p:spPr>
          <a:xfrm>
            <a:off x="2314675" y="3131800"/>
            <a:ext cx="1572600" cy="2007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9"/>
          <p:cNvSpPr/>
          <p:nvPr/>
        </p:nvSpPr>
        <p:spPr>
          <a:xfrm>
            <a:off x="7714850" y="2411425"/>
            <a:ext cx="1665600" cy="153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9"/>
          <p:cNvSpPr/>
          <p:nvPr/>
        </p:nvSpPr>
        <p:spPr>
          <a:xfrm>
            <a:off x="7925125" y="3225150"/>
            <a:ext cx="3638700" cy="1533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59"/>
          <p:cNvSpPr/>
          <p:nvPr/>
        </p:nvSpPr>
        <p:spPr>
          <a:xfrm>
            <a:off x="6672850" y="4548300"/>
            <a:ext cx="2388900" cy="2007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0"/>
          <p:cNvSpPr/>
          <p:nvPr/>
        </p:nvSpPr>
        <p:spPr>
          <a:xfrm>
            <a:off x="0" y="1047415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0"/>
          <p:cNvSpPr txBox="1"/>
          <p:nvPr>
            <p:ph type="title"/>
          </p:nvPr>
        </p:nvSpPr>
        <p:spPr>
          <a:xfrm>
            <a:off x="990600" y="244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Model 3: CNN. Training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92" name="Google Shape;492;p60"/>
          <p:cNvSpPr txBox="1"/>
          <p:nvPr>
            <p:ph idx="1" type="body"/>
          </p:nvPr>
        </p:nvSpPr>
        <p:spPr>
          <a:xfrm>
            <a:off x="795150" y="1168800"/>
            <a:ext cx="10906500" cy="47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1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In order to deal with imbalanced data we do the following: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419100" lvl="0" marL="7429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EB Garamond"/>
              <a:buAutoNum type="arabicParenBoth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Set the initial output layer’s bias at -4, given the following formula for the average user: 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3"/>
              </a:rPr>
              <a:t>https://www.tensorflow.org/tutorials/structured_data/imbalanced_</a:t>
            </a:r>
            <a:r>
              <a:rPr lang="en-US" sz="1800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4"/>
              </a:rPr>
              <a:t>data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-419100" lvl="0" marL="7429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EB Garamond"/>
              <a:buAutoNum type="arabicParenBoth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Set</a:t>
            </a: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 weights at 1:60  during training 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93" name="Google Shape;493;p60"/>
          <p:cNvPicPr preferRelativeResize="0"/>
          <p:nvPr/>
        </p:nvPicPr>
        <p:blipFill rotWithShape="1">
          <a:blip r:embed="rId5">
            <a:alphaModFix/>
          </a:blip>
          <a:srcRect b="0" l="16128" r="15152" t="19224"/>
          <a:stretch/>
        </p:blipFill>
        <p:spPr>
          <a:xfrm>
            <a:off x="1610325" y="3073700"/>
            <a:ext cx="8491698" cy="18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"/>
          <p:cNvSpPr/>
          <p:nvPr/>
        </p:nvSpPr>
        <p:spPr>
          <a:xfrm>
            <a:off x="0" y="1047415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1"/>
          <p:cNvSpPr txBox="1"/>
          <p:nvPr>
            <p:ph type="title"/>
          </p:nvPr>
        </p:nvSpPr>
        <p:spPr>
          <a:xfrm>
            <a:off x="990600" y="244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Model 3: CNN. Training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00" name="Google Shape;500;p61"/>
          <p:cNvSpPr txBox="1"/>
          <p:nvPr>
            <p:ph idx="1" type="body"/>
          </p:nvPr>
        </p:nvSpPr>
        <p:spPr>
          <a:xfrm>
            <a:off x="795150" y="1168800"/>
            <a:ext cx="109065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→ </a:t>
            </a:r>
            <a:r>
              <a:rPr b="1" lang="en-US" sz="2400">
                <a:latin typeface="EB Garamond"/>
                <a:ea typeface="EB Garamond"/>
                <a:cs typeface="EB Garamond"/>
                <a:sym typeface="EB Garamond"/>
              </a:rPr>
              <a:t>For both versions we used:</a:t>
            </a: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                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Binary Crossentropy 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Adam optimizer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10 epochs 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Batch size of 40</a:t>
            </a: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→ </a:t>
            </a:r>
            <a:r>
              <a:rPr b="1" lang="en-US" sz="2400">
                <a:latin typeface="EB Garamond"/>
                <a:ea typeface="EB Garamond"/>
                <a:cs typeface="EB Garamond"/>
                <a:sym typeface="EB Garamond"/>
              </a:rPr>
              <a:t>But important differences...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200"/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01" name="Google Shape;50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725" y="4161300"/>
            <a:ext cx="3650260" cy="25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549" y="4170725"/>
            <a:ext cx="3715413" cy="25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22826" y="4173126"/>
            <a:ext cx="3771566" cy="24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5100" y="1406075"/>
            <a:ext cx="5121625" cy="26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2"/>
          <p:cNvSpPr/>
          <p:nvPr/>
        </p:nvSpPr>
        <p:spPr>
          <a:xfrm>
            <a:off x="0" y="1047415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2"/>
          <p:cNvSpPr txBox="1"/>
          <p:nvPr>
            <p:ph type="title"/>
          </p:nvPr>
        </p:nvSpPr>
        <p:spPr>
          <a:xfrm>
            <a:off x="990600" y="244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Model 3: CNN. Results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11" name="Google Shape;511;p62"/>
          <p:cNvSpPr txBox="1"/>
          <p:nvPr>
            <p:ph idx="1" type="body"/>
          </p:nvPr>
        </p:nvSpPr>
        <p:spPr>
          <a:xfrm>
            <a:off x="838200" y="1825613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12" name="Google Shape;512;p62"/>
          <p:cNvSpPr txBox="1"/>
          <p:nvPr/>
        </p:nvSpPr>
        <p:spPr>
          <a:xfrm>
            <a:off x="1438725" y="1504938"/>
            <a:ext cx="29676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sng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Base model (logistic) </a:t>
            </a:r>
            <a:endParaRPr b="1" i="0" sz="2400" u="sng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13" name="Google Shape;513;p62"/>
          <p:cNvSpPr/>
          <p:nvPr/>
        </p:nvSpPr>
        <p:spPr>
          <a:xfrm>
            <a:off x="5489175" y="3314775"/>
            <a:ext cx="621000" cy="89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6900" y="2187000"/>
            <a:ext cx="4273710" cy="30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2"/>
          <p:cNvSpPr txBox="1"/>
          <p:nvPr/>
        </p:nvSpPr>
        <p:spPr>
          <a:xfrm>
            <a:off x="4342175" y="5007725"/>
            <a:ext cx="2894400" cy="159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CNN yields higher precision and recall</a:t>
            </a:r>
            <a:endParaRPr b="1" i="0" sz="3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16" name="Google Shape;516;p62"/>
          <p:cNvSpPr txBox="1"/>
          <p:nvPr/>
        </p:nvSpPr>
        <p:spPr>
          <a:xfrm>
            <a:off x="7568875" y="4856025"/>
            <a:ext cx="97905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62"/>
          <p:cNvSpPr txBox="1"/>
          <p:nvPr/>
        </p:nvSpPr>
        <p:spPr>
          <a:xfrm>
            <a:off x="6845975" y="1477500"/>
            <a:ext cx="33855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sng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CNN(versions A and B) </a:t>
            </a:r>
            <a:endParaRPr b="1" i="0" sz="2400" u="sng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18" name="Google Shape;518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8750" y="2187000"/>
            <a:ext cx="5773249" cy="2998012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2"/>
          <p:cNvSpPr txBox="1"/>
          <p:nvPr/>
        </p:nvSpPr>
        <p:spPr>
          <a:xfrm>
            <a:off x="7866275" y="5185000"/>
            <a:ext cx="2365200" cy="159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...A or B?</a:t>
            </a:r>
            <a:endParaRPr b="1" i="0" sz="3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3"/>
          <p:cNvSpPr/>
          <p:nvPr/>
        </p:nvSpPr>
        <p:spPr>
          <a:xfrm>
            <a:off x="0" y="1047415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3"/>
          <p:cNvSpPr txBox="1"/>
          <p:nvPr>
            <p:ph type="title"/>
          </p:nvPr>
        </p:nvSpPr>
        <p:spPr>
          <a:xfrm>
            <a:off x="990600" y="244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Model 3: CNN. Results.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26" name="Google Shape;526;p6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27" name="Google Shape;527;p63"/>
          <p:cNvSpPr txBox="1"/>
          <p:nvPr>
            <p:ph idx="1" type="body"/>
          </p:nvPr>
        </p:nvSpPr>
        <p:spPr>
          <a:xfrm>
            <a:off x="795150" y="1168800"/>
            <a:ext cx="10906500" cy="47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1400">
              <a:latin typeface="EB Garamond"/>
              <a:ea typeface="EB Garamond"/>
              <a:cs typeface="EB Garamond"/>
              <a:sym typeface="EB Garamond"/>
            </a:endParaRPr>
          </a:p>
          <a:p>
            <a:pPr indent="-4191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Maximizing precision results in very few true positives (only 32 correctly predicted likes for version A and 1 for version B). 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  </a:t>
            </a:r>
            <a:r>
              <a:rPr b="1" lang="en-US" sz="2400" u="sng">
                <a:latin typeface="EB Garamond"/>
                <a:ea typeface="EB Garamond"/>
                <a:cs typeface="EB Garamond"/>
                <a:sym typeface="EB Garamond"/>
              </a:rPr>
              <a:t>Confusion matrix Version A (total and %)    		Confusion matrix Version b </a:t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EB Garamond"/>
              <a:buChar char="•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We consider it is better to lower the sigmoid threshold and concentrate on recall. </a:t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28" name="Google Shape;52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925" y="3216975"/>
            <a:ext cx="280035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1700" y="3182075"/>
            <a:ext cx="234315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72550" y="3264600"/>
            <a:ext cx="238125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53450" y="3197925"/>
            <a:ext cx="238125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>
            <a:off x="475488" y="0"/>
            <a:ext cx="10910400" cy="6858000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11151A"/>
              </a:gs>
              <a:gs pos="100000">
                <a:srgbClr val="11151A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>
            <p:ph type="title"/>
          </p:nvPr>
        </p:nvSpPr>
        <p:spPr>
          <a:xfrm>
            <a:off x="3045368" y="2043663"/>
            <a:ext cx="61053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4"/>
          <p:cNvSpPr/>
          <p:nvPr/>
        </p:nvSpPr>
        <p:spPr>
          <a:xfrm>
            <a:off x="0" y="1047415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64"/>
          <p:cNvSpPr txBox="1"/>
          <p:nvPr>
            <p:ph type="title"/>
          </p:nvPr>
        </p:nvSpPr>
        <p:spPr>
          <a:xfrm>
            <a:off x="990600" y="16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Model 3: CNN. Results. Version A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38" name="Google Shape;538;p6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39" name="Google Shape;539;p64"/>
          <p:cNvSpPr txBox="1"/>
          <p:nvPr>
            <p:ph idx="1" type="body"/>
          </p:nvPr>
        </p:nvSpPr>
        <p:spPr>
          <a:xfrm>
            <a:off x="795150" y="1168800"/>
            <a:ext cx="10906500" cy="7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1400">
              <a:latin typeface="EB Garamond"/>
              <a:ea typeface="EB Garamond"/>
              <a:cs typeface="EB Garamond"/>
              <a:sym typeface="EB Garamond"/>
            </a:endParaRPr>
          </a:p>
          <a:p>
            <a:pPr indent="-4191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EB Garamond"/>
              <a:buChar char="•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For version A, lowering it to 0.019 we set recall at around 40% and get: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			</a:t>
            </a:r>
            <a:r>
              <a:rPr b="1" lang="en-US" sz="2400" u="sng">
                <a:latin typeface="EB Garamond"/>
                <a:ea typeface="EB Garamond"/>
                <a:cs typeface="EB Garamond"/>
                <a:sym typeface="EB Garamond"/>
              </a:rPr>
              <a:t>Classification report						Confusion matrix (total and %) 		</a:t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5943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400" u="sng">
                <a:latin typeface="EB Garamond"/>
                <a:ea typeface="EB Garamond"/>
                <a:cs typeface="EB Garamond"/>
                <a:sym typeface="EB Garamond"/>
              </a:rPr>
              <a:t>djw</a:t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EB Garamond"/>
              <a:buChar char="•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We have a high rate of false positives, but considering assumptions and business application, this should not be a huge problem. 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40" name="Google Shape;54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400" y="2593400"/>
            <a:ext cx="6228200" cy="25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50600" y="2619062"/>
            <a:ext cx="2808600" cy="1674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59200" y="2614075"/>
            <a:ext cx="2380700" cy="16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4"/>
          <p:cNvSpPr txBox="1"/>
          <p:nvPr/>
        </p:nvSpPr>
        <p:spPr>
          <a:xfrm>
            <a:off x="6717725" y="4498025"/>
            <a:ext cx="5142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Precision rate similar to base model  but 10 times more correctly predicted likes (13,180 vs 1333)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64"/>
          <p:cNvSpPr/>
          <p:nvPr/>
        </p:nvSpPr>
        <p:spPr>
          <a:xfrm>
            <a:off x="6464700" y="4204750"/>
            <a:ext cx="5544000" cy="976200"/>
          </a:xfrm>
          <a:prstGeom prst="up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5"/>
          <p:cNvSpPr/>
          <p:nvPr/>
        </p:nvSpPr>
        <p:spPr>
          <a:xfrm>
            <a:off x="0" y="1047415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65"/>
          <p:cNvSpPr txBox="1"/>
          <p:nvPr>
            <p:ph type="title"/>
          </p:nvPr>
        </p:nvSpPr>
        <p:spPr>
          <a:xfrm>
            <a:off x="990600" y="244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Model 3: CNN. Results. Version B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51" name="Google Shape;551;p6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52" name="Google Shape;552;p65"/>
          <p:cNvSpPr txBox="1"/>
          <p:nvPr>
            <p:ph idx="1" type="body"/>
          </p:nvPr>
        </p:nvSpPr>
        <p:spPr>
          <a:xfrm>
            <a:off x="795150" y="1168800"/>
            <a:ext cx="10906500" cy="7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1400">
              <a:latin typeface="EB Garamond"/>
              <a:ea typeface="EB Garamond"/>
              <a:cs typeface="EB Garamond"/>
              <a:sym typeface="EB Garamond"/>
            </a:endParaRPr>
          </a:p>
          <a:p>
            <a:pPr indent="-4191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EB Garamond"/>
              <a:buChar char="•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For version B, lowering it to 0.019 we also set recall at around 40%: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400" u="sng">
                <a:latin typeface="EB Garamond"/>
                <a:ea typeface="EB Garamond"/>
                <a:cs typeface="EB Garamond"/>
                <a:sym typeface="EB Garamond"/>
              </a:rPr>
              <a:t>Classification report						Confusion matrix (total and %) </a:t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latin typeface="EB Garamond"/>
                <a:ea typeface="EB Garamond"/>
                <a:cs typeface="EB Garamond"/>
                <a:sym typeface="EB Garamond"/>
              </a:rPr>
              <a:t>Slightly higher!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0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Choosing version A or B depends 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on which recall rate we would want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(our tolerance to false positives) 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53" name="Google Shape;55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519124"/>
            <a:ext cx="5660451" cy="2407564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5"/>
          <p:cNvSpPr/>
          <p:nvPr/>
        </p:nvSpPr>
        <p:spPr>
          <a:xfrm>
            <a:off x="1055200" y="4828500"/>
            <a:ext cx="2934900" cy="526200"/>
          </a:xfrm>
          <a:prstGeom prst="up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5375" y="2671525"/>
            <a:ext cx="2627850" cy="14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40821" y="2748150"/>
            <a:ext cx="2031780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54450" y="4317700"/>
            <a:ext cx="4891850" cy="25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6"/>
          <p:cNvSpPr/>
          <p:nvPr/>
        </p:nvSpPr>
        <p:spPr>
          <a:xfrm>
            <a:off x="475488" y="0"/>
            <a:ext cx="10910400" cy="6858000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11151A"/>
              </a:gs>
              <a:gs pos="100000">
                <a:srgbClr val="11151A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6"/>
          <p:cNvSpPr txBox="1"/>
          <p:nvPr>
            <p:ph type="title"/>
          </p:nvPr>
        </p:nvSpPr>
        <p:spPr>
          <a:xfrm>
            <a:off x="3045368" y="2043663"/>
            <a:ext cx="61053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Results and Future Work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" name="Google Shape;57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694" y="1389693"/>
            <a:ext cx="2280995" cy="138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7229" y="1447056"/>
            <a:ext cx="2286000" cy="1316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2153" y="1409231"/>
            <a:ext cx="2283508" cy="1361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2764" y="1424350"/>
            <a:ext cx="2286000" cy="1316181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7"/>
          <p:cNvSpPr/>
          <p:nvPr/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67"/>
          <p:cNvSpPr/>
          <p:nvPr/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7"/>
          <p:cNvSpPr txBox="1"/>
          <p:nvPr>
            <p:ph type="title"/>
          </p:nvPr>
        </p:nvSpPr>
        <p:spPr>
          <a:xfrm>
            <a:off x="1289304" y="3123799"/>
            <a:ext cx="9607296" cy="1137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5400">
                <a:latin typeface="Garamond"/>
                <a:ea typeface="Garamond"/>
                <a:cs typeface="Garamond"/>
                <a:sym typeface="Garamond"/>
              </a:rPr>
              <a:t>Model Comparison</a:t>
            </a:r>
            <a:endParaRPr/>
          </a:p>
        </p:txBody>
      </p:sp>
      <p:sp>
        <p:nvSpPr>
          <p:cNvPr id="577" name="Google Shape;577;p67"/>
          <p:cNvSpPr txBox="1"/>
          <p:nvPr>
            <p:ph idx="1" type="body"/>
          </p:nvPr>
        </p:nvSpPr>
        <p:spPr>
          <a:xfrm>
            <a:off x="1289304" y="4260910"/>
            <a:ext cx="8015334" cy="1760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000"/>
              <a:t>Logistic Regression – Recall:0.04  Precision:0.04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K Nearest Neighbors – Recall: 0.01 .Precision: 0.14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Dense NN – Recall: 0.09  Precision:0.06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CNN – Recall:  0.42  Precision: 0.04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000"/>
          </a:p>
        </p:txBody>
      </p:sp>
      <p:sp>
        <p:nvSpPr>
          <p:cNvPr id="578" name="Google Shape;578;p67"/>
          <p:cNvSpPr txBox="1"/>
          <p:nvPr/>
        </p:nvSpPr>
        <p:spPr>
          <a:xfrm>
            <a:off x="1621820" y="904178"/>
            <a:ext cx="1767888" cy="249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 b="1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67"/>
          <p:cNvSpPr txBox="1"/>
          <p:nvPr/>
        </p:nvSpPr>
        <p:spPr>
          <a:xfrm>
            <a:off x="4507156" y="907064"/>
            <a:ext cx="1767888" cy="249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endParaRPr b="1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67"/>
          <p:cNvSpPr txBox="1"/>
          <p:nvPr/>
        </p:nvSpPr>
        <p:spPr>
          <a:xfrm>
            <a:off x="6252519" y="916393"/>
            <a:ext cx="1912050" cy="2371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Dense Neural Network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67"/>
          <p:cNvSpPr txBox="1"/>
          <p:nvPr/>
        </p:nvSpPr>
        <p:spPr>
          <a:xfrm>
            <a:off x="8501708" y="946075"/>
            <a:ext cx="2467070" cy="2828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</a:t>
            </a:r>
            <a:endParaRPr b="1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67"/>
          <p:cNvSpPr/>
          <p:nvPr/>
        </p:nvSpPr>
        <p:spPr>
          <a:xfrm>
            <a:off x="1362764" y="5535827"/>
            <a:ext cx="4308987" cy="485338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8"/>
          <p:cNvSpPr/>
          <p:nvPr/>
        </p:nvSpPr>
        <p:spPr>
          <a:xfrm>
            <a:off x="484096" y="470925"/>
            <a:ext cx="4381009" cy="5892104"/>
          </a:xfrm>
          <a:custGeom>
            <a:rect b="b" l="l" r="r" t="t"/>
            <a:pathLst>
              <a:path extrusionOk="0" h="5892104" w="4381009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68"/>
          <p:cNvSpPr txBox="1"/>
          <p:nvPr>
            <p:ph type="title"/>
          </p:nvPr>
        </p:nvSpPr>
        <p:spPr>
          <a:xfrm>
            <a:off x="863029" y="1012004"/>
            <a:ext cx="3416158" cy="4795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FFFFFF"/>
                </a:solidFill>
              </a:rPr>
              <a:t>Findings</a:t>
            </a:r>
            <a:endParaRPr/>
          </a:p>
        </p:txBody>
      </p:sp>
      <p:grpSp>
        <p:nvGrpSpPr>
          <p:cNvPr id="589" name="Google Shape;589;p68"/>
          <p:cNvGrpSpPr/>
          <p:nvPr/>
        </p:nvGrpSpPr>
        <p:grpSpPr>
          <a:xfrm>
            <a:off x="5194300" y="475521"/>
            <a:ext cx="6513603" cy="5876230"/>
            <a:chOff x="0" y="4597"/>
            <a:chExt cx="6513603" cy="5876230"/>
          </a:xfrm>
        </p:grpSpPr>
        <p:sp>
          <p:nvSpPr>
            <p:cNvPr id="590" name="Google Shape;590;p68"/>
            <p:cNvSpPr/>
            <p:nvPr/>
          </p:nvSpPr>
          <p:spPr>
            <a:xfrm>
              <a:off x="0" y="4597"/>
              <a:ext cx="6513603" cy="979371"/>
            </a:xfrm>
            <a:prstGeom prst="roundRect">
              <a:avLst>
                <a:gd fmla="val 1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8"/>
            <p:cNvSpPr/>
            <p:nvPr/>
          </p:nvSpPr>
          <p:spPr>
            <a:xfrm>
              <a:off x="296259" y="224956"/>
              <a:ext cx="538654" cy="53865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8"/>
            <p:cNvSpPr/>
            <p:nvPr/>
          </p:nvSpPr>
          <p:spPr>
            <a:xfrm>
              <a:off x="1131174" y="4597"/>
              <a:ext cx="5382429" cy="9793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68"/>
            <p:cNvSpPr txBox="1"/>
            <p:nvPr/>
          </p:nvSpPr>
          <p:spPr>
            <a:xfrm>
              <a:off x="1131174" y="4597"/>
              <a:ext cx="5382429" cy="9793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3650" lIns="103650" spcFirstLastPara="1" rIns="103650" wrap="square" tIns="103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 model is perfect, we must sacrifice precision to increase recall and vice versa.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68"/>
            <p:cNvSpPr/>
            <p:nvPr/>
          </p:nvSpPr>
          <p:spPr>
            <a:xfrm>
              <a:off x="0" y="1228812"/>
              <a:ext cx="6513603" cy="979371"/>
            </a:xfrm>
            <a:prstGeom prst="roundRect">
              <a:avLst>
                <a:gd fmla="val 1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68"/>
            <p:cNvSpPr/>
            <p:nvPr/>
          </p:nvSpPr>
          <p:spPr>
            <a:xfrm>
              <a:off x="296259" y="1449171"/>
              <a:ext cx="538654" cy="53865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68"/>
            <p:cNvSpPr/>
            <p:nvPr/>
          </p:nvSpPr>
          <p:spPr>
            <a:xfrm>
              <a:off x="1131174" y="1228812"/>
              <a:ext cx="5382429" cy="9793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68"/>
            <p:cNvSpPr txBox="1"/>
            <p:nvPr/>
          </p:nvSpPr>
          <p:spPr>
            <a:xfrm>
              <a:off x="1131174" y="1228812"/>
              <a:ext cx="5382429" cy="9793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3650" lIns="103650" spcFirstLastPara="1" rIns="103650" wrap="square" tIns="103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Overall CNN Model is most viable with high recall and reasonable precision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8"/>
            <p:cNvSpPr/>
            <p:nvPr/>
          </p:nvSpPr>
          <p:spPr>
            <a:xfrm>
              <a:off x="0" y="2453027"/>
              <a:ext cx="6513603" cy="979371"/>
            </a:xfrm>
            <a:prstGeom prst="roundRect">
              <a:avLst>
                <a:gd fmla="val 1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8"/>
            <p:cNvSpPr/>
            <p:nvPr/>
          </p:nvSpPr>
          <p:spPr>
            <a:xfrm>
              <a:off x="296259" y="2673385"/>
              <a:ext cx="538654" cy="53865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-16995" r="-16995" t="0"/>
              </a:stretch>
            </a:blipFill>
            <a:ln cap="flat" cmpd="sng" w="25400">
              <a:solidFill>
                <a:schemeClr val="lt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68"/>
            <p:cNvSpPr/>
            <p:nvPr/>
          </p:nvSpPr>
          <p:spPr>
            <a:xfrm>
              <a:off x="1131174" y="2453027"/>
              <a:ext cx="5382429" cy="9793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8"/>
            <p:cNvSpPr txBox="1"/>
            <p:nvPr/>
          </p:nvSpPr>
          <p:spPr>
            <a:xfrm>
              <a:off x="1131174" y="2453027"/>
              <a:ext cx="5382429" cy="9793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3650" lIns="103650" spcFirstLastPara="1" rIns="103650" wrap="square" tIns="103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Even if test data says our predication is wrong, there is a chance that model will recommend images that share similar features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8"/>
            <p:cNvSpPr/>
            <p:nvPr/>
          </p:nvSpPr>
          <p:spPr>
            <a:xfrm>
              <a:off x="0" y="3677241"/>
              <a:ext cx="6513603" cy="979371"/>
            </a:xfrm>
            <a:prstGeom prst="roundRect">
              <a:avLst>
                <a:gd fmla="val 10000" name="adj"/>
              </a:avLst>
            </a:prstGeom>
            <a:solidFill>
              <a:srgbClr val="599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8"/>
            <p:cNvSpPr/>
            <p:nvPr/>
          </p:nvSpPr>
          <p:spPr>
            <a:xfrm>
              <a:off x="296259" y="3897600"/>
              <a:ext cx="538654" cy="538654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8"/>
            <p:cNvSpPr/>
            <p:nvPr/>
          </p:nvSpPr>
          <p:spPr>
            <a:xfrm>
              <a:off x="1131174" y="3677241"/>
              <a:ext cx="5382429" cy="9793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8"/>
            <p:cNvSpPr txBox="1"/>
            <p:nvPr/>
          </p:nvSpPr>
          <p:spPr>
            <a:xfrm>
              <a:off x="1131174" y="3677241"/>
              <a:ext cx="5382429" cy="9793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3650" lIns="103650" spcFirstLastPara="1" rIns="103650" wrap="square" tIns="103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Users will only need to like 5-10% of the recommended items to be considered helpful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68"/>
            <p:cNvSpPr/>
            <p:nvPr/>
          </p:nvSpPr>
          <p:spPr>
            <a:xfrm>
              <a:off x="0" y="4901456"/>
              <a:ext cx="6513603" cy="979371"/>
            </a:xfrm>
            <a:prstGeom prst="roundRect">
              <a:avLst>
                <a:gd fmla="val 1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68"/>
            <p:cNvSpPr/>
            <p:nvPr/>
          </p:nvSpPr>
          <p:spPr>
            <a:xfrm>
              <a:off x="296259" y="5121814"/>
              <a:ext cx="538654" cy="538654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2997" l="0" r="0" t="-2998"/>
              </a:stretch>
            </a:blipFill>
            <a:ln cap="flat" cmpd="sng" w="25400">
              <a:solidFill>
                <a:schemeClr val="lt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68"/>
            <p:cNvSpPr/>
            <p:nvPr/>
          </p:nvSpPr>
          <p:spPr>
            <a:xfrm>
              <a:off x="1131174" y="4901456"/>
              <a:ext cx="5382429" cy="9793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68"/>
            <p:cNvSpPr txBox="1"/>
            <p:nvPr/>
          </p:nvSpPr>
          <p:spPr>
            <a:xfrm>
              <a:off x="1131174" y="4901456"/>
              <a:ext cx="5382429" cy="9793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3650" lIns="103650" spcFirstLastPara="1" rIns="103650" wrap="square" tIns="103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As predicted, our limited data and nuanced behavior of users makes a precise model very difficult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Future work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15" name="Google Shape;615;p69"/>
          <p:cNvSpPr/>
          <p:nvPr/>
        </p:nvSpPr>
        <p:spPr>
          <a:xfrm>
            <a:off x="0" y="1047415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69"/>
          <p:cNvSpPr txBox="1"/>
          <p:nvPr>
            <p:ph idx="1" type="body"/>
          </p:nvPr>
        </p:nvSpPr>
        <p:spPr>
          <a:xfrm>
            <a:off x="838200" y="15492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AutoNum type="alphaLcParenR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Use additional information: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→ Timestamp, connexions between content creators, views ...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EB Garamond"/>
              <a:buAutoNum type="alphaLcParenR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Continuous Tweaking of Algorithms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EB Garamond"/>
              <a:buAutoNum type="alphaLcParenR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Combine feature based approach with collaborative filtering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EB Garamond"/>
              <a:buAutoNum type="alphaLcParenR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A/B Testing on Users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EB Garamond"/>
              <a:buAutoNum type="alphaLcParenR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Active learning to deal with unbalanced data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EB Garamond"/>
              <a:buAutoNum type="alphaLcParenR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Bucket Users into Clusters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EB Garamond"/>
              <a:buAutoNum type="alphaLcParenR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Use SMOTE to handle imbalance data to increase F1 and recall score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14141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0"/>
          <p:cNvSpPr/>
          <p:nvPr/>
        </p:nvSpPr>
        <p:spPr>
          <a:xfrm>
            <a:off x="533400" y="465745"/>
            <a:ext cx="11125200" cy="5639435"/>
          </a:xfrm>
          <a:prstGeom prst="rect">
            <a:avLst/>
          </a:prstGeom>
          <a:solidFill>
            <a:schemeClr val="lt1">
              <a:alpha val="92549"/>
            </a:schemeClr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70"/>
          <p:cNvSpPr txBox="1"/>
          <p:nvPr>
            <p:ph type="title"/>
          </p:nvPr>
        </p:nvSpPr>
        <p:spPr>
          <a:xfrm>
            <a:off x="838200" y="894027"/>
            <a:ext cx="3494362" cy="47828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Future Work</a:t>
            </a:r>
            <a:endParaRPr/>
          </a:p>
        </p:txBody>
      </p:sp>
      <p:cxnSp>
        <p:nvCxnSpPr>
          <p:cNvPr id="624" name="Google Shape;624;p70"/>
          <p:cNvCxnSpPr/>
          <p:nvPr/>
        </p:nvCxnSpPr>
        <p:spPr>
          <a:xfrm>
            <a:off x="4654296" y="2057400"/>
            <a:ext cx="0" cy="2743200"/>
          </a:xfrm>
          <a:prstGeom prst="straightConnector1">
            <a:avLst/>
          </a:prstGeom>
          <a:noFill/>
          <a:ln cap="flat" cmpd="sng" w="19050">
            <a:solidFill>
              <a:schemeClr val="dk1">
                <a:alpha val="8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5" name="Google Shape;625;p70"/>
          <p:cNvSpPr txBox="1"/>
          <p:nvPr>
            <p:ph idx="1" type="body"/>
          </p:nvPr>
        </p:nvSpPr>
        <p:spPr>
          <a:xfrm>
            <a:off x="4976032" y="894027"/>
            <a:ext cx="6377768" cy="47828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Use additional information: (timestamp, connections between content creators, </a:t>
            </a:r>
            <a:r>
              <a:rPr b="1" lang="en-US" sz="2400" u="sng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views</a:t>
            </a:r>
            <a:r>
              <a:rPr lang="en-US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...)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Continuous Tweaking of Algorithms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Combine feature based approach with collaborative filtering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A/B Testing on Users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Active learning to deal with unbalanced data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Bucket Users into Clusters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Use SMOTE to handle imbalance data to increase F1 and recall score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1"/>
          <p:cNvSpPr/>
          <p:nvPr/>
        </p:nvSpPr>
        <p:spPr>
          <a:xfrm>
            <a:off x="475488" y="0"/>
            <a:ext cx="10910400" cy="6858000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11151A"/>
              </a:gs>
              <a:gs pos="100000">
                <a:srgbClr val="11151A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1" name="Google Shape;63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1"/>
          <p:cNvSpPr txBox="1"/>
          <p:nvPr>
            <p:ph type="title"/>
          </p:nvPr>
        </p:nvSpPr>
        <p:spPr>
          <a:xfrm>
            <a:off x="3045368" y="2043663"/>
            <a:ext cx="61053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you!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838200" y="113075"/>
            <a:ext cx="103449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  Problem Statement and Assumptions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838200" y="1119850"/>
            <a:ext cx="11182800" cy="50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000">
                <a:latin typeface="EB Garamond"/>
                <a:ea typeface="EB Garamond"/>
                <a:cs typeface="EB Garamond"/>
                <a:sym typeface="EB Garamond"/>
              </a:rPr>
              <a:t>Objective: </a:t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Char char="•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Build an item-based recommender system of artwork/art images using pixel data as features and likes as labels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000">
                <a:latin typeface="EB Garamond"/>
                <a:ea typeface="EB Garamond"/>
                <a:cs typeface="EB Garamond"/>
                <a:sym typeface="EB Garamond"/>
              </a:rPr>
              <a:t>Assumptions: </a:t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EB Garamond"/>
              <a:buAutoNum type="arabicPeriod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T</a:t>
            </a: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raining set is representative of all Behance users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EB Garamond"/>
              <a:buAutoNum type="arabicPeriod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Not liking an image and not seeing an image are synonymous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EB Garamond"/>
              <a:buAutoNum type="arabicPeriod"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Users’ artwork preferences are constant over time and not influenced by what other users are liking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6" name="Google Shape;196;p29"/>
          <p:cNvSpPr/>
          <p:nvPr/>
        </p:nvSpPr>
        <p:spPr>
          <a:xfrm>
            <a:off x="0" y="891540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947700" y="68350"/>
            <a:ext cx="10515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Challenges</a:t>
            </a:r>
            <a:endParaRPr/>
          </a:p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779700" y="1090925"/>
            <a:ext cx="11202300" cy="53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1. Detecting users’ preferences of an artwork is more subjective than detecting an object in an image: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Font typeface="EB Garamond"/>
              <a:buChar char="●"/>
            </a:pPr>
            <a:r>
              <a:rPr lang="en-US" sz="2600">
                <a:latin typeface="EB Garamond"/>
                <a:ea typeface="EB Garamond"/>
                <a:cs typeface="EB Garamond"/>
                <a:sym typeface="EB Garamond"/>
              </a:rPr>
              <a:t>Very diverse reasons why a person could like an image</a:t>
            </a:r>
            <a:endParaRPr sz="2600">
              <a:latin typeface="EB Garamond"/>
              <a:ea typeface="EB Garamond"/>
              <a:cs typeface="EB Garamond"/>
              <a:sym typeface="EB Garamond"/>
            </a:endParaRPr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Font typeface="EB Garamond"/>
              <a:buChar char="●"/>
            </a:pPr>
            <a:r>
              <a:rPr lang="en-US" sz="2600">
                <a:latin typeface="EB Garamond"/>
                <a:ea typeface="EB Garamond"/>
                <a:cs typeface="EB Garamond"/>
                <a:sym typeface="EB Garamond"/>
              </a:rPr>
              <a:t>The probability of liking an art piece might change over time, for example depending on your mood or your social and network interactions</a:t>
            </a:r>
            <a:endParaRPr sz="26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2. Data is very large and sparse: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Font typeface="EB Garamond"/>
              <a:buChar char="●"/>
            </a:pPr>
            <a:r>
              <a:rPr lang="en-US" sz="2600">
                <a:latin typeface="EB Garamond"/>
                <a:ea typeface="EB Garamond"/>
                <a:cs typeface="EB Garamond"/>
                <a:sym typeface="EB Garamond"/>
              </a:rPr>
              <a:t>Working with features data from VGG output was computationally intensive</a:t>
            </a:r>
            <a:endParaRPr sz="2600">
              <a:latin typeface="EB Garamond"/>
              <a:ea typeface="EB Garamond"/>
              <a:cs typeface="EB Garamond"/>
              <a:sym typeface="EB Garamond"/>
            </a:endParaRPr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Font typeface="EB Garamond"/>
              <a:buChar char="●"/>
            </a:pPr>
            <a:r>
              <a:rPr lang="en-US" sz="2600">
                <a:latin typeface="EB Garamond"/>
                <a:ea typeface="EB Garamond"/>
                <a:cs typeface="EB Garamond"/>
                <a:sym typeface="EB Garamond"/>
              </a:rPr>
              <a:t>An imbalance data set makes collaborative filtering approach hard to apply</a:t>
            </a:r>
            <a:endParaRPr sz="2600"/>
          </a:p>
        </p:txBody>
      </p:sp>
      <p:sp>
        <p:nvSpPr>
          <p:cNvPr id="203" name="Google Shape;203;p30"/>
          <p:cNvSpPr/>
          <p:nvPr/>
        </p:nvSpPr>
        <p:spPr>
          <a:xfrm>
            <a:off x="0" y="891540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Behance Dataset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9" name="Google Shape;209;p31"/>
          <p:cNvSpPr/>
          <p:nvPr/>
        </p:nvSpPr>
        <p:spPr>
          <a:xfrm>
            <a:off x="0" y="1114990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4775" y="871100"/>
            <a:ext cx="4247575" cy="366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4">
            <a:alphaModFix/>
          </a:blip>
          <a:srcRect b="0" l="0" r="50057" t="0"/>
          <a:stretch/>
        </p:blipFill>
        <p:spPr>
          <a:xfrm>
            <a:off x="7734775" y="4637900"/>
            <a:ext cx="2171526" cy="18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5">
            <a:alphaModFix/>
          </a:blip>
          <a:srcRect b="0" l="0" r="-6905" t="0"/>
          <a:stretch/>
        </p:blipFill>
        <p:spPr>
          <a:xfrm>
            <a:off x="9771875" y="4637900"/>
            <a:ext cx="2307060" cy="189027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 txBox="1"/>
          <p:nvPr/>
        </p:nvSpPr>
        <p:spPr>
          <a:xfrm>
            <a:off x="838200" y="1083500"/>
            <a:ext cx="5961900" cy="51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191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"/>
              <a:buChar char="●"/>
            </a:pPr>
            <a:r>
              <a:rPr b="0" i="0" lang="en-US" sz="3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Users:	63,497</a:t>
            </a:r>
            <a:endParaRPr b="0" i="0" sz="3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191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"/>
              <a:buChar char="●"/>
            </a:pPr>
            <a:r>
              <a:rPr b="0" i="0" lang="en-US" sz="3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Items:	178,788 (item id and pixel information) </a:t>
            </a:r>
            <a:endParaRPr b="0" i="0" sz="3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191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"/>
              <a:buChar char="●"/>
            </a:pPr>
            <a:r>
              <a:rPr b="0" i="0" lang="en-US" sz="3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Appreciates ("likes"): 1M </a:t>
            </a:r>
            <a:endParaRPr b="0" i="0" sz="3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0" y="6217700"/>
            <a:ext cx="69750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https://cseweb.ucsd.edu/~jmcauley/datasets.html#behance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>
            <a:off x="475488" y="0"/>
            <a:ext cx="10910400" cy="6858000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11151A"/>
              </a:gs>
              <a:gs pos="100000">
                <a:srgbClr val="11151A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/>
          <p:nvPr>
            <p:ph type="title"/>
          </p:nvPr>
        </p:nvSpPr>
        <p:spPr>
          <a:xfrm>
            <a:off x="2969168" y="2653263"/>
            <a:ext cx="61053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Properties and Transformations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7224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Data Transformation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919331" y="1242250"/>
            <a:ext cx="79662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3000">
                <a:latin typeface="EB Garamond"/>
                <a:ea typeface="EB Garamond"/>
                <a:cs typeface="EB Garamond"/>
                <a:sym typeface="EB Garamond"/>
              </a:rPr>
              <a:t>Steps: </a:t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1- Restructure the data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2- Subset “active” users and “liked” items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5080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→ Due to enormous size of the data, we had to take the steps simultaneously (while reading the data from a generator). </a:t>
            </a: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/>
          </a:p>
        </p:txBody>
      </p:sp>
      <p:sp>
        <p:nvSpPr>
          <p:cNvPr id="228" name="Google Shape;228;p33"/>
          <p:cNvSpPr/>
          <p:nvPr/>
        </p:nvSpPr>
        <p:spPr>
          <a:xfrm>
            <a:off x="0" y="1047415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